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88" r:id="rId8"/>
    <p:sldId id="289" r:id="rId9"/>
    <p:sldId id="300" r:id="rId10"/>
    <p:sldId id="263" r:id="rId11"/>
    <p:sldId id="264" r:id="rId12"/>
    <p:sldId id="265" r:id="rId13"/>
    <p:sldId id="301" r:id="rId14"/>
    <p:sldId id="266" r:id="rId15"/>
    <p:sldId id="267" r:id="rId16"/>
    <p:sldId id="268" r:id="rId17"/>
    <p:sldId id="299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90" r:id="rId27"/>
    <p:sldId id="291" r:id="rId28"/>
    <p:sldId id="282" r:id="rId29"/>
    <p:sldId id="283" r:id="rId30"/>
    <p:sldId id="284" r:id="rId31"/>
    <p:sldId id="285" r:id="rId32"/>
    <p:sldId id="286" r:id="rId33"/>
    <p:sldId id="287" r:id="rId34"/>
    <p:sldId id="293" r:id="rId35"/>
    <p:sldId id="292" r:id="rId36"/>
    <p:sldId id="294" r:id="rId37"/>
    <p:sldId id="296" r:id="rId38"/>
    <p:sldId id="297" r:id="rId39"/>
    <p:sldId id="298" r:id="rId40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28"/>
  </p:normalViewPr>
  <p:slideViewPr>
    <p:cSldViewPr>
      <p:cViewPr varScale="1">
        <p:scale>
          <a:sx n="159" d="100"/>
          <a:sy n="159" d="100"/>
        </p:scale>
        <p:origin x="28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D-4141-9F23-E1C578ACA8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D-4141-9F23-E1C578ACA8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55D-4141-9F23-E1C578ACA8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D-4141-9F23-E1C578ACA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5D-4141-9F23-E1C578ACA8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Parcial 1 Práctico</c:v>
                </c:pt>
                <c:pt idx="1">
                  <c:v>Parcial 2 Práctico</c:v>
                </c:pt>
                <c:pt idx="2">
                  <c:v>Parcial 3 Teorico</c:v>
                </c:pt>
                <c:pt idx="3">
                  <c:v>Talleres</c:v>
                </c:pt>
                <c:pt idx="4">
                  <c:v>Proyecto final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0.1</c:v>
                </c:pt>
                <c:pt idx="3">
                  <c:v>0.1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141-9F23-E1C578ACA88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9280" y="3233166"/>
            <a:ext cx="7965439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631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</a:rPr>
              <a:t>Programación </a:t>
            </a:r>
            <a:r>
              <a:rPr sz="4800" spc="215" dirty="0">
                <a:solidFill>
                  <a:srgbClr val="FFFFFF"/>
                </a:solidFill>
              </a:rPr>
              <a:t>en</a:t>
            </a:r>
            <a:r>
              <a:rPr sz="4800" spc="35" dirty="0">
                <a:solidFill>
                  <a:srgbClr val="FFFFFF"/>
                </a:solidFill>
              </a:rPr>
              <a:t> </a:t>
            </a:r>
            <a:r>
              <a:rPr sz="4800" spc="155" dirty="0">
                <a:solidFill>
                  <a:srgbClr val="FFFFFF"/>
                </a:solidFill>
              </a:rPr>
              <a:t>red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589280" y="3233166"/>
            <a:ext cx="34817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INGENIERÍA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TELEMÁTICA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Domiciano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Rincón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D45905F9-ADF3-4844-B3EE-93524AAF4F8F}"/>
              </a:ext>
            </a:extLst>
          </p:cNvPr>
          <p:cNvPicPr/>
          <p:nvPr/>
        </p:nvPicPr>
        <p:blipFill rotWithShape="1">
          <a:blip r:embed="rId2" cstate="print"/>
          <a:srcRect t="-106" r="-65"/>
          <a:stretch/>
        </p:blipFill>
        <p:spPr>
          <a:xfrm>
            <a:off x="0" y="0"/>
            <a:ext cx="91440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37547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 </a:t>
            </a:r>
            <a:r>
              <a:rPr sz="4800" spc="39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4800" spc="1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8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pic>
        <p:nvPicPr>
          <p:cNvPr id="5122" name="Picture 2" descr="TCP vs. UDP, comparamos los dos protocolos | NordVPN">
            <a:extLst>
              <a:ext uri="{FF2B5EF4-FFF2-40B4-BE49-F238E27FC236}">
                <a16:creationId xmlns:a16="http://schemas.microsoft.com/office/drawing/2014/main" id="{F5C82303-C536-CB46-B96F-C8C1D215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3368-D837-A24A-B863-ABA99C36F535}"/>
              </a:ext>
            </a:extLst>
          </p:cNvPr>
          <p:cNvSpPr txBox="1"/>
          <p:nvPr/>
        </p:nvSpPr>
        <p:spPr>
          <a:xfrm>
            <a:off x="3031998" y="40367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endParaRPr lang="en-US" dirty="0"/>
          </a:p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endParaRPr lang="en-US" dirty="0"/>
          </a:p>
        </p:txBody>
      </p:sp>
      <p:pic>
        <p:nvPicPr>
          <p:cNvPr id="11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10E7CF54-8E39-984B-B350-51658914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5" y="1219092"/>
            <a:ext cx="6178285" cy="28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7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6754" y="1650531"/>
            <a:ext cx="4482465" cy="1159510"/>
            <a:chOff x="2296754" y="1650531"/>
            <a:chExt cx="4482465" cy="115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6754" y="1970877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938" y="1970877"/>
              <a:ext cx="1104727" cy="839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5764" y="2351531"/>
              <a:ext cx="2183765" cy="76200"/>
            </a:xfrm>
            <a:custGeom>
              <a:avLst/>
              <a:gdLst/>
              <a:ahLst/>
              <a:cxnLst/>
              <a:rect l="l" t="t" r="r" b="b"/>
              <a:pathLst>
                <a:path w="21837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83765" h="76200">
                  <a:moveTo>
                    <a:pt x="2107565" y="0"/>
                  </a:moveTo>
                  <a:lnTo>
                    <a:pt x="2107565" y="76200"/>
                  </a:lnTo>
                  <a:lnTo>
                    <a:pt x="2171065" y="44450"/>
                  </a:lnTo>
                  <a:lnTo>
                    <a:pt x="2120265" y="44450"/>
                  </a:lnTo>
                  <a:lnTo>
                    <a:pt x="2120265" y="31750"/>
                  </a:lnTo>
                  <a:lnTo>
                    <a:pt x="2171065" y="31750"/>
                  </a:lnTo>
                  <a:lnTo>
                    <a:pt x="2107565" y="0"/>
                  </a:lnTo>
                  <a:close/>
                </a:path>
                <a:path w="218376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83765" h="76200">
                  <a:moveTo>
                    <a:pt x="210756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07565" y="44450"/>
                  </a:lnTo>
                  <a:lnTo>
                    <a:pt x="2107565" y="31750"/>
                  </a:lnTo>
                  <a:close/>
                </a:path>
                <a:path w="2183765" h="76200">
                  <a:moveTo>
                    <a:pt x="2171065" y="31750"/>
                  </a:moveTo>
                  <a:lnTo>
                    <a:pt x="2120265" y="31750"/>
                  </a:lnTo>
                  <a:lnTo>
                    <a:pt x="2120265" y="44450"/>
                  </a:lnTo>
                  <a:lnTo>
                    <a:pt x="2171065" y="44450"/>
                  </a:lnTo>
                  <a:lnTo>
                    <a:pt x="2183765" y="38100"/>
                  </a:lnTo>
                  <a:lnTo>
                    <a:pt x="2171065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1650531"/>
              <a:ext cx="534924" cy="52570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49879" y="2987039"/>
            <a:ext cx="3375660" cy="1654810"/>
            <a:chOff x="2849879" y="2987039"/>
            <a:chExt cx="3375660" cy="1654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341" y="3802725"/>
              <a:ext cx="1103316" cy="839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9880" y="2987039"/>
              <a:ext cx="3375660" cy="1235710"/>
            </a:xfrm>
            <a:custGeom>
              <a:avLst/>
              <a:gdLst/>
              <a:ahLst/>
              <a:cxnLst/>
              <a:rect l="l" t="t" r="r" b="b"/>
              <a:pathLst>
                <a:path w="3375660" h="1235710">
                  <a:moveTo>
                    <a:pt x="1126236" y="1235633"/>
                  </a:moveTo>
                  <a:lnTo>
                    <a:pt x="1114209" y="1192987"/>
                  </a:lnTo>
                  <a:lnTo>
                    <a:pt x="1103122" y="1153655"/>
                  </a:lnTo>
                  <a:lnTo>
                    <a:pt x="1079601" y="1175067"/>
                  </a:lnTo>
                  <a:lnTo>
                    <a:pt x="56019" y="52031"/>
                  </a:lnTo>
                  <a:lnTo>
                    <a:pt x="66268" y="42672"/>
                  </a:lnTo>
                  <a:lnTo>
                    <a:pt x="79502" y="30607"/>
                  </a:lnTo>
                  <a:lnTo>
                    <a:pt x="0" y="0"/>
                  </a:lnTo>
                  <a:lnTo>
                    <a:pt x="23114" y="82042"/>
                  </a:lnTo>
                  <a:lnTo>
                    <a:pt x="46647" y="60579"/>
                  </a:lnTo>
                  <a:lnTo>
                    <a:pt x="1070190" y="1183627"/>
                  </a:lnTo>
                  <a:lnTo>
                    <a:pt x="1046734" y="1204988"/>
                  </a:lnTo>
                  <a:lnTo>
                    <a:pt x="1126236" y="1235633"/>
                  </a:lnTo>
                  <a:close/>
                </a:path>
                <a:path w="3375660" h="1235710">
                  <a:moveTo>
                    <a:pt x="3375533" y="0"/>
                  </a:moveTo>
                  <a:lnTo>
                    <a:pt x="3297047" y="33147"/>
                  </a:lnTo>
                  <a:lnTo>
                    <a:pt x="3321139" y="53759"/>
                  </a:lnTo>
                  <a:lnTo>
                    <a:pt x="2362708" y="1173619"/>
                  </a:lnTo>
                  <a:lnTo>
                    <a:pt x="2338578" y="1152969"/>
                  </a:lnTo>
                  <a:lnTo>
                    <a:pt x="2318004" y="1235633"/>
                  </a:lnTo>
                  <a:lnTo>
                    <a:pt x="2396490" y="1202512"/>
                  </a:lnTo>
                  <a:lnTo>
                    <a:pt x="2383625" y="1191514"/>
                  </a:lnTo>
                  <a:lnTo>
                    <a:pt x="2372347" y="1181874"/>
                  </a:lnTo>
                  <a:lnTo>
                    <a:pt x="3330791" y="62014"/>
                  </a:lnTo>
                  <a:lnTo>
                    <a:pt x="3354959" y="82677"/>
                  </a:lnTo>
                  <a:lnTo>
                    <a:pt x="3364560" y="44069"/>
                  </a:lnTo>
                  <a:lnTo>
                    <a:pt x="3375533" y="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71" y="3029711"/>
              <a:ext cx="534924" cy="533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731" y="3029711"/>
              <a:ext cx="534924" cy="533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26173-7DC6-4546-AB04-FB0D1251EB7B}"/>
              </a:ext>
            </a:extLst>
          </p:cNvPr>
          <p:cNvSpPr txBox="1"/>
          <p:nvPr/>
        </p:nvSpPr>
        <p:spPr>
          <a:xfrm>
            <a:off x="0" y="427242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Multipunto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783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Bases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004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 err="1"/>
              <a:t>datos</a:t>
            </a:r>
            <a:r>
              <a:rPr lang="es-ES" spc="95" dirty="0"/>
              <a:t> y HTTP</a:t>
            </a:r>
            <a:endParaRPr spc="95" dirty="0"/>
          </a:p>
        </p:txBody>
      </p:sp>
      <p:pic>
        <p:nvPicPr>
          <p:cNvPr id="2050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AE3328C5-3EFE-4349-945F-71A25229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428750"/>
            <a:ext cx="5308600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8E208-A38F-9546-8957-3001EB9EA9FE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19A428-1F6E-4D4C-935B-0E4CA2A3E830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6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1D65F21-D391-2F42-9F42-A9AD54528C73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0A7B903-1153-B544-B1D6-7223460BEB8A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015D5E6-8BFC-5A45-A05E-38860C0327B1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FFD83F7-D50A-C74C-A0DE-89192FF7158D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>
                <a:solidFill>
                  <a:srgbClr val="FFFFFF"/>
                </a:solidFill>
              </a:rPr>
              <a:t>Previamen</a:t>
            </a:r>
            <a:r>
              <a:rPr sz="4800" spc="55" dirty="0">
                <a:solidFill>
                  <a:srgbClr val="FFFFFF"/>
                </a:solidFill>
              </a:rPr>
              <a:t>te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8CD2BB0-A285-E346-9EB2-3B47C02BE1B9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106E606-87D3-6C43-917B-7143E19798E1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2D33-7872-1341-B32C-F2ACF8CC2D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F9A50-DD91-1344-BDFD-51DA45A03855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07A2B-7BC5-1046-8DC3-324D8A4CDFB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B1760-220D-594E-8473-BF4CB7D9B8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A5A1-82C8-DE49-AA48-A663CCA78D3D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pic>
        <p:nvPicPr>
          <p:cNvPr id="1026" name="Picture 2" descr="Facebook - Inicia sesión o regístrate">
            <a:extLst>
              <a:ext uri="{FF2B5EF4-FFF2-40B4-BE49-F238E27FC236}">
                <a16:creationId xmlns:a16="http://schemas.microsoft.com/office/drawing/2014/main" id="{896132C7-396B-FD4F-9704-D47B37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4572"/>
            <a:ext cx="761474" cy="7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C650-B194-6F45-8E8E-89D1AF8D2DF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eva política de Instagram suspensión y cierre de cuentas | Luces ...">
            <a:extLst>
              <a:ext uri="{FF2B5EF4-FFF2-40B4-BE49-F238E27FC236}">
                <a16:creationId xmlns:a16="http://schemas.microsoft.com/office/drawing/2014/main" id="{2EBC91B7-E765-EB41-9902-FC3FA812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40091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4E126-5FB8-A043-817D-62F9BFD2A43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0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34" dirty="0">
                <a:solidFill>
                  <a:srgbClr val="FFFFFF"/>
                </a:solidFill>
              </a:rPr>
              <a:t>LENGUAJES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3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Lengua</a:t>
            </a:r>
            <a:r>
              <a:rPr spc="60" dirty="0"/>
              <a:t>j</a:t>
            </a:r>
            <a:r>
              <a:rPr spc="190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391" y="1505711"/>
            <a:ext cx="2333243" cy="2333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1567891"/>
            <a:ext cx="1283125" cy="21840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2080387"/>
            <a:ext cx="342772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Hasta ahora sus competencias en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  </a:t>
            </a:r>
            <a:r>
              <a:rPr sz="1400" dirty="0">
                <a:latin typeface="Arial"/>
                <a:cs typeface="Arial"/>
              </a:rPr>
              <a:t>consisten en usar los recursos de un  </a:t>
            </a:r>
            <a:r>
              <a:rPr sz="1400" spc="-5" dirty="0">
                <a:latin typeface="Arial"/>
                <a:cs typeface="Arial"/>
              </a:rPr>
              <a:t>computador como </a:t>
            </a:r>
            <a:r>
              <a:rPr sz="1400" dirty="0">
                <a:latin typeface="Arial"/>
                <a:cs typeface="Arial"/>
              </a:rPr>
              <a:t>la pantalla  </a:t>
            </a:r>
            <a:r>
              <a:rPr sz="1400" spc="-5" dirty="0">
                <a:latin typeface="Arial"/>
                <a:cs typeface="Arial"/>
              </a:rPr>
              <a:t>mayoritariamente.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145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</a:rPr>
              <a:t>TECNOLOGÍAS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50" y="491998"/>
            <a:ext cx="191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5" dirty="0">
                <a:solidFill>
                  <a:srgbClr val="1F2729"/>
                </a:solidFill>
                <a:latin typeface="Calibri"/>
                <a:cs typeface="Calibri"/>
              </a:rPr>
              <a:t>Tec</a:t>
            </a:r>
            <a:r>
              <a:rPr sz="2800" spc="170" dirty="0">
                <a:solidFill>
                  <a:srgbClr val="1F2729"/>
                </a:solidFill>
                <a:latin typeface="Calibri"/>
                <a:cs typeface="Calibri"/>
              </a:rPr>
              <a:t>n</a:t>
            </a:r>
            <a:r>
              <a:rPr sz="2800" spc="75" dirty="0">
                <a:solidFill>
                  <a:srgbClr val="1F2729"/>
                </a:solidFill>
                <a:latin typeface="Calibri"/>
                <a:cs typeface="Calibri"/>
              </a:rPr>
              <a:t>o</a:t>
            </a:r>
            <a:r>
              <a:rPr sz="2800" spc="20" dirty="0">
                <a:solidFill>
                  <a:srgbClr val="1F2729"/>
                </a:solidFill>
                <a:latin typeface="Calibri"/>
                <a:cs typeface="Calibri"/>
              </a:rPr>
              <a:t>l</a:t>
            </a:r>
            <a:r>
              <a:rPr sz="2800" spc="145" dirty="0">
                <a:solidFill>
                  <a:srgbClr val="1F2729"/>
                </a:solidFill>
                <a:latin typeface="Calibri"/>
                <a:cs typeface="Calibri"/>
              </a:rPr>
              <a:t>ogías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9" y="1511474"/>
            <a:ext cx="2749293" cy="1420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1121" y="3486150"/>
            <a:ext cx="3557050" cy="1355423"/>
          </a:xfrm>
          <a:prstGeom prst="rect">
            <a:avLst/>
          </a:prstGeom>
        </p:spPr>
      </p:pic>
      <p:pic>
        <p:nvPicPr>
          <p:cNvPr id="7170" name="Picture 2" descr="JAX-RS Tutorials">
            <a:extLst>
              <a:ext uri="{FF2B5EF4-FFF2-40B4-BE49-F238E27FC236}">
                <a16:creationId xmlns:a16="http://schemas.microsoft.com/office/drawing/2014/main" id="{FD6704DF-E222-1D42-A411-013040DD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44" y="1148508"/>
            <a:ext cx="2294321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utorial Maven en Eclipse | Programando a pasitos">
            <a:extLst>
              <a:ext uri="{FF2B5EF4-FFF2-40B4-BE49-F238E27FC236}">
                <a16:creationId xmlns:a16="http://schemas.microsoft.com/office/drawing/2014/main" id="{081C934C-DFDF-5F4C-9CE0-92AFA7AC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0" y="3659071"/>
            <a:ext cx="2657450" cy="11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047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FFFFF"/>
                </a:solidFill>
              </a:rPr>
              <a:t>PROTOCOLOS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Protocolos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462" y="1255207"/>
            <a:ext cx="2134352" cy="36289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CALIFICACIÓN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45715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638-7472-3244-9F0D-2D6B1608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30887"/>
          </a:xfrm>
        </p:spPr>
        <p:txBody>
          <a:bodyPr/>
          <a:lstStyle/>
          <a:p>
            <a:r>
              <a:rPr lang="en-US" dirty="0" err="1"/>
              <a:t>Calificación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05AC6A-4F46-1849-94B9-1703F223F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285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7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CLASES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6115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E976AA-D154-EC47-9936-4D17B214D991}"/>
              </a:ext>
            </a:extLst>
          </p:cNvPr>
          <p:cNvSpPr txBox="1"/>
          <p:nvPr/>
        </p:nvSpPr>
        <p:spPr>
          <a:xfrm>
            <a:off x="-18076" y="4666899"/>
            <a:ext cx="4513873" cy="369332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cómo</a:t>
            </a:r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82566A3-7858-644C-A822-3077DC92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50" y="53682"/>
            <a:ext cx="8362899" cy="615553"/>
          </a:xfrm>
        </p:spPr>
        <p:txBody>
          <a:bodyPr/>
          <a:lstStyle/>
          <a:p>
            <a:pPr algn="ctr"/>
            <a:r>
              <a:rPr lang="es-CO" sz="4000" dirty="0"/>
              <a:t>C</a:t>
            </a:r>
            <a:r>
              <a:rPr lang="es-CO" dirty="0"/>
              <a:t>LASES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D5BD909-CC39-1F4D-815C-C4F09F55D8C5}"/>
              </a:ext>
            </a:extLst>
          </p:cNvPr>
          <p:cNvCxnSpPr>
            <a:cxnSpLocks/>
          </p:cNvCxnSpPr>
          <p:nvPr/>
        </p:nvCxnSpPr>
        <p:spPr>
          <a:xfrm>
            <a:off x="4495800" y="1220715"/>
            <a:ext cx="0" cy="3922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D7DF649D-DEC0-8B4B-A74D-A213322E628A}"/>
              </a:ext>
            </a:extLst>
          </p:cNvPr>
          <p:cNvSpPr/>
          <p:nvPr/>
        </p:nvSpPr>
        <p:spPr>
          <a:xfrm>
            <a:off x="1104900" y="279436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Instrucciones</a:t>
            </a:r>
            <a:endParaRPr lang="en-US" dirty="0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D176AF5-EAA8-F640-A1E9-6FEEF984CC42}"/>
              </a:ext>
            </a:extLst>
          </p:cNvPr>
          <p:cNvSpPr/>
          <p:nvPr/>
        </p:nvSpPr>
        <p:spPr>
          <a:xfrm>
            <a:off x="1096040" y="338823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Técnicas</a:t>
            </a:r>
            <a:endParaRPr lang="en-US" dirty="0"/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6D09F884-0251-4642-A2F0-AD733CE57DD3}"/>
              </a:ext>
            </a:extLst>
          </p:cNvPr>
          <p:cNvSpPr/>
          <p:nvPr/>
        </p:nvSpPr>
        <p:spPr>
          <a:xfrm>
            <a:off x="1104900" y="220049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E480145E-510A-D140-A1C3-520A957B4137}"/>
              </a:ext>
            </a:extLst>
          </p:cNvPr>
          <p:cNvSpPr/>
          <p:nvPr/>
        </p:nvSpPr>
        <p:spPr>
          <a:xfrm>
            <a:off x="1096040" y="398210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Videos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4C5FB7C-6390-8D4D-BAE2-97C7AFE25E0A}"/>
              </a:ext>
            </a:extLst>
          </p:cNvPr>
          <p:cNvSpPr txBox="1"/>
          <p:nvPr/>
        </p:nvSpPr>
        <p:spPr>
          <a:xfrm>
            <a:off x="262713" y="122071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La clase asíncrona se refiere a los videos que los estudiantes del curso deben ver para prepararse para la clase síncrona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C496B8BD-B36E-0446-89E4-430697D294AD}"/>
              </a:ext>
            </a:extLst>
          </p:cNvPr>
          <p:cNvSpPr txBox="1"/>
          <p:nvPr/>
        </p:nvSpPr>
        <p:spPr>
          <a:xfrm>
            <a:off x="1168253" y="62056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Asíncrono</a:t>
            </a:r>
            <a:endParaRPr lang="en-US" sz="3600" dirty="0"/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75184AAC-5E66-9F4A-B69D-10049209BA05}"/>
              </a:ext>
            </a:extLst>
          </p:cNvPr>
          <p:cNvSpPr txBox="1"/>
          <p:nvPr/>
        </p:nvSpPr>
        <p:spPr>
          <a:xfrm>
            <a:off x="5613548" y="620563"/>
            <a:ext cx="263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Síncrono</a:t>
            </a:r>
            <a:endParaRPr lang="en-US" sz="36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A33251-108A-844F-AB04-5A7713D902B1}"/>
              </a:ext>
            </a:extLst>
          </p:cNvPr>
          <p:cNvSpPr txBox="1"/>
          <p:nvPr/>
        </p:nvSpPr>
        <p:spPr>
          <a:xfrm>
            <a:off x="4910566" y="122071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La clase síncrona se refiere a la clase conceptual donde se responde el porqué, cuál es el contexto, qué problemas se resuelven, etc. Ocurre en el horario habitual de clase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C14D7143-F0DF-EC4C-A15D-D4B2AC821CCB}"/>
              </a:ext>
            </a:extLst>
          </p:cNvPr>
          <p:cNvSpPr/>
          <p:nvPr/>
        </p:nvSpPr>
        <p:spPr>
          <a:xfrm>
            <a:off x="5829300" y="220049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Concepto</a:t>
            </a:r>
            <a:endParaRPr lang="en-US" dirty="0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3C2027D-EB5A-FF40-A07B-1357B1EC19A5}"/>
              </a:ext>
            </a:extLst>
          </p:cNvPr>
          <p:cNvSpPr/>
          <p:nvPr/>
        </p:nvSpPr>
        <p:spPr>
          <a:xfrm>
            <a:off x="5829300" y="279436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endParaRPr lang="en-US" dirty="0"/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43A77845-266F-0749-B643-16842957675A}"/>
              </a:ext>
            </a:extLst>
          </p:cNvPr>
          <p:cNvSpPr/>
          <p:nvPr/>
        </p:nvSpPr>
        <p:spPr>
          <a:xfrm>
            <a:off x="5829300" y="338823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clase</a:t>
            </a:r>
            <a:endParaRPr lang="en-US" dirty="0"/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D3FB56AD-84EB-ED4D-A76A-4F7CB24DFA29}"/>
              </a:ext>
            </a:extLst>
          </p:cNvPr>
          <p:cNvSpPr/>
          <p:nvPr/>
        </p:nvSpPr>
        <p:spPr>
          <a:xfrm>
            <a:off x="5829300" y="398210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Atención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303E2CD-C80C-034B-98E4-2ADEEE913C27}"/>
              </a:ext>
            </a:extLst>
          </p:cNvPr>
          <p:cNvCxnSpPr>
            <a:cxnSpLocks/>
          </p:cNvCxnSpPr>
          <p:nvPr/>
        </p:nvCxnSpPr>
        <p:spPr>
          <a:xfrm>
            <a:off x="474924" y="1220715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CEAC0D08-EFD0-624D-92EE-164FAA16314D}"/>
              </a:ext>
            </a:extLst>
          </p:cNvPr>
          <p:cNvSpPr txBox="1"/>
          <p:nvPr/>
        </p:nvSpPr>
        <p:spPr>
          <a:xfrm>
            <a:off x="4495797" y="4666899"/>
            <a:ext cx="4648201" cy="369332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porqué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3543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COMUNICACIÓN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79517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8098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Comunicación</a:t>
            </a:r>
            <a:endParaRPr spc="85" dirty="0"/>
          </a:p>
        </p:txBody>
      </p:sp>
      <p:pic>
        <p:nvPicPr>
          <p:cNvPr id="1030" name="Picture 6" descr="File:Slack Technologies Logo.svg - Wikimedia Commons">
            <a:extLst>
              <a:ext uri="{FF2B5EF4-FFF2-40B4-BE49-F238E27FC236}">
                <a16:creationId xmlns:a16="http://schemas.microsoft.com/office/drawing/2014/main" id="{5869F4A6-A45C-1049-992D-99C29741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0" y="1200150"/>
            <a:ext cx="268904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 and symbol, meaning, history, PNG">
            <a:extLst>
              <a:ext uri="{FF2B5EF4-FFF2-40B4-BE49-F238E27FC236}">
                <a16:creationId xmlns:a16="http://schemas.microsoft.com/office/drawing/2014/main" id="{BE604065-8677-3D45-8F77-8DDFE10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7" y="2419350"/>
            <a:ext cx="208851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prise 2020">
            <a:extLst>
              <a:ext uri="{FF2B5EF4-FFF2-40B4-BE49-F238E27FC236}">
                <a16:creationId xmlns:a16="http://schemas.microsoft.com/office/drawing/2014/main" id="{62DF38F5-5C85-224F-808A-C473EEE6F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b="33704"/>
          <a:stretch/>
        </p:blipFill>
        <p:spPr bwMode="auto">
          <a:xfrm>
            <a:off x="4572000" y="819150"/>
            <a:ext cx="3465820" cy="12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Youtube Logo - PNG y Vector">
            <a:extLst>
              <a:ext uri="{FF2B5EF4-FFF2-40B4-BE49-F238E27FC236}">
                <a16:creationId xmlns:a16="http://schemas.microsoft.com/office/drawing/2014/main" id="{09A09035-6D8D-8E4E-A1CA-5FB1E4B9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84" y="3378891"/>
            <a:ext cx="4038600" cy="90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2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795527" y="0"/>
                  </a:moveTo>
                  <a:lnTo>
                    <a:pt x="0" y="0"/>
                  </a:lnTo>
                  <a:lnTo>
                    <a:pt x="0" y="728471"/>
                  </a:lnTo>
                  <a:lnTo>
                    <a:pt x="795527" y="72847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0" y="728471"/>
                  </a:moveTo>
                  <a:lnTo>
                    <a:pt x="795527" y="728471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1" y="2435351"/>
              <a:ext cx="771144" cy="771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5" y="2225039"/>
              <a:ext cx="544068" cy="5440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068" y="2155698"/>
            <a:ext cx="35585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Luego en </a:t>
            </a:r>
            <a:r>
              <a:rPr sz="1400" spc="-5" dirty="0">
                <a:latin typeface="Arial"/>
                <a:cs typeface="Arial"/>
              </a:rPr>
              <a:t>estructuras </a:t>
            </a:r>
            <a:r>
              <a:rPr sz="1400" dirty="0">
                <a:latin typeface="Arial"/>
                <a:cs typeface="Arial"/>
              </a:rPr>
              <a:t>de datos </a:t>
            </a:r>
            <a:r>
              <a:rPr sz="1400" spc="-5" dirty="0">
                <a:latin typeface="Arial"/>
                <a:cs typeface="Arial"/>
              </a:rPr>
              <a:t>aprendieron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hacer código con datos </a:t>
            </a:r>
            <a:r>
              <a:rPr sz="1400" spc="-5" dirty="0">
                <a:latin typeface="Arial"/>
                <a:cs typeface="Arial"/>
              </a:rPr>
              <a:t>estructurados </a:t>
            </a:r>
            <a:r>
              <a:rPr sz="1400" dirty="0">
                <a:latin typeface="Arial"/>
                <a:cs typeface="Arial"/>
              </a:rPr>
              <a:t>y bien  </a:t>
            </a:r>
            <a:r>
              <a:rPr sz="1400" spc="-5" dirty="0">
                <a:latin typeface="Arial"/>
                <a:cs typeface="Arial"/>
              </a:rPr>
              <a:t>formados.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649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8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Fundamentos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2590800" y="1453896"/>
            <a:ext cx="990600" cy="894588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3664774" y="944118"/>
            <a:ext cx="4945826" cy="3736085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CF7EA-37DE-564C-A630-51AFDA006E92}"/>
              </a:ext>
            </a:extLst>
          </p:cNvPr>
          <p:cNvSpPr/>
          <p:nvPr/>
        </p:nvSpPr>
        <p:spPr>
          <a:xfrm>
            <a:off x="2621277" y="2364412"/>
            <a:ext cx="938089" cy="2315791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91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368</Words>
  <Application>Microsoft Macintosh PowerPoint</Application>
  <PresentationFormat>Presentación en pantalla (16:9)</PresentationFormat>
  <Paragraphs>110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2" baseType="lpstr">
      <vt:lpstr>Calibri</vt:lpstr>
      <vt:lpstr>Arial</vt:lpstr>
      <vt:lpstr>Office Theme</vt:lpstr>
      <vt:lpstr>Programación en red</vt:lpstr>
      <vt:lpstr>Previamente</vt:lpstr>
      <vt:lpstr>Previamente</vt:lpstr>
      <vt:lpstr>Previamente</vt:lpstr>
      <vt:lpstr>Presentación de PowerPoint</vt:lpstr>
      <vt:lpstr>Unidad 1: Fundamentos de redes</vt:lpstr>
      <vt:lpstr>Unidad 1: Fundamentos de redes</vt:lpstr>
      <vt:lpstr>Unidad 1: Fundamentos de redes</vt:lpstr>
      <vt:lpstr>Presentación de PowerPoint</vt:lpstr>
      <vt:lpstr>Presentación de PowerPoint</vt:lpstr>
      <vt:lpstr>Presentación de PowerPoint</vt:lpstr>
      <vt:lpstr>Unidad 2 y 3: TCP y UDP</vt:lpstr>
      <vt:lpstr>Unidad 2 y 3: TCP y UDP</vt:lpstr>
      <vt:lpstr>Unidad 2 y 3: TCP y UDP</vt:lpstr>
      <vt:lpstr>Presentación de PowerPoint</vt:lpstr>
      <vt:lpstr>Bases de datos y HTTP</vt:lpstr>
      <vt:lpstr>Bases de datos</vt:lpstr>
      <vt:lpstr>Bases de datos</vt:lpstr>
      <vt:lpstr>Bases de datos</vt:lpstr>
      <vt:lpstr>Bases de datos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LENGUAJES</vt:lpstr>
      <vt:lpstr>Lenguajes</vt:lpstr>
      <vt:lpstr>TECNOLOGÍAS</vt:lpstr>
      <vt:lpstr>Presentación de PowerPoint</vt:lpstr>
      <vt:lpstr>PROTOCOLOS</vt:lpstr>
      <vt:lpstr>Protocolos</vt:lpstr>
      <vt:lpstr>CALIFICACIÓN</vt:lpstr>
      <vt:lpstr>Calificación</vt:lpstr>
      <vt:lpstr>CLASES</vt:lpstr>
      <vt:lpstr>CLASES</vt:lpstr>
      <vt:lpstr>COMUNICACIÓN</vt:lpstr>
      <vt:lpstr>Comunicación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red</dc:title>
  <dc:creator>Domiciano Rincon Nino</dc:creator>
  <cp:lastModifiedBy>Microsoft Office User</cp:lastModifiedBy>
  <cp:revision>12</cp:revision>
  <dcterms:created xsi:type="dcterms:W3CDTF">2020-05-22T21:35:32Z</dcterms:created>
  <dcterms:modified xsi:type="dcterms:W3CDTF">2021-02-02T05:03:21Z</dcterms:modified>
</cp:coreProperties>
</file>